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439" r:id="rId3"/>
    <p:sldId id="458" r:id="rId4"/>
    <p:sldId id="448" r:id="rId5"/>
    <p:sldId id="455" r:id="rId6"/>
    <p:sldId id="462" r:id="rId7"/>
    <p:sldId id="450" r:id="rId8"/>
    <p:sldId id="465" r:id="rId9"/>
    <p:sldId id="463" r:id="rId10"/>
    <p:sldId id="443" r:id="rId11"/>
    <p:sldId id="457" r:id="rId12"/>
    <p:sldId id="436" r:id="rId13"/>
    <p:sldId id="445" r:id="rId14"/>
    <p:sldId id="447" r:id="rId15"/>
    <p:sldId id="459" r:id="rId16"/>
    <p:sldId id="452" r:id="rId17"/>
    <p:sldId id="446" r:id="rId18"/>
    <p:sldId id="464" r:id="rId19"/>
    <p:sldId id="461" r:id="rId20"/>
    <p:sldId id="460" r:id="rId21"/>
    <p:sldId id="467" r:id="rId22"/>
    <p:sldId id="4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000000"/>
    <a:srgbClr val="5F5F5F"/>
    <a:srgbClr val="4D4D4D"/>
    <a:srgbClr val="DDDDD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8" autoAdjust="0"/>
    <p:restoredTop sz="93221" autoAdjust="0"/>
  </p:normalViewPr>
  <p:slideViewPr>
    <p:cSldViewPr snapToGrid="0" snapToObjects="1">
      <p:cViewPr varScale="1">
        <p:scale>
          <a:sx n="69" d="100"/>
          <a:sy n="69" d="100"/>
        </p:scale>
        <p:origin x="700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37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27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1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4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41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76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437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3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183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893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9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50434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Magnetosheath Jets using MMS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Mini-GEM 2021 |</a:t>
            </a:r>
            <a:r>
              <a:rPr lang="en-US" sz="1300" baseline="0" dirty="0" smtClean="0">
                <a:solidFill>
                  <a:srgbClr val="5F5F5F"/>
                </a:solidFill>
              </a:rPr>
              <a:t> 20/01/2021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20/01/2021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0.png"/><Relationship Id="rId7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tiff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NULL"/><Relationship Id="rId4" Type="http://schemas.openxmlformats.org/officeDocument/2006/relationships/image" Target="../media/image9.tiff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Magnetosheath </a:t>
            </a:r>
            <a:r>
              <a:rPr lang="en-US" dirty="0" smtClean="0"/>
              <a:t>Jets Close to the Bow Shock | Generation Scenarios using MMS</a:t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/>
              <a:t/>
            </a:r>
            <a:br>
              <a:rPr lang="nl-BE" sz="2200" b="1" baseline="30000" dirty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nl-BE" sz="1800" baseline="30000" dirty="0"/>
              <a:t/>
            </a:r>
            <a:br>
              <a:rPr lang="nl-BE" sz="1800" baseline="30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Collisionless</a:t>
            </a:r>
            <a:r>
              <a:rPr lang="en-US" sz="2000" dirty="0" smtClean="0"/>
              <a:t> Shocks | mini-GEM 2021</a:t>
            </a:r>
            <a:br>
              <a:rPr lang="en-US" sz="2000" dirty="0" smtClean="0"/>
            </a:br>
            <a:r>
              <a:rPr lang="en-US" sz="2000" dirty="0" smtClean="0"/>
              <a:t>20/01/2021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(1)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42" y="1002992"/>
            <a:ext cx="4309516" cy="4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3" y="1409304"/>
            <a:ext cx="4793553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55" y="1413280"/>
            <a:ext cx="5227152" cy="502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(2)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3923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0349" y="1111623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50" y="1200745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18416" y="79059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“SLAMS”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5716" y="78851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“Ripples”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jet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BG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Ongoing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work – Approaching the shock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425" y="1404294"/>
            <a:ext cx="3352208" cy="4679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1858" y="6219525"/>
            <a:ext cx="401424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</a:p>
          <a:p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M., </a:t>
            </a:r>
            <a:r>
              <a:rPr lang="en-US" sz="1100" dirty="0">
                <a:solidFill>
                  <a:srgbClr val="000000"/>
                </a:solidFill>
              </a:rPr>
              <a:t>et al. (</a:t>
            </a:r>
            <a:r>
              <a:rPr lang="en-US" sz="1100" dirty="0" smtClean="0">
                <a:solidFill>
                  <a:srgbClr val="000000"/>
                </a:solidFill>
              </a:rPr>
              <a:t>2018) </a:t>
            </a:r>
            <a:r>
              <a:rPr lang="en-US" sz="1100" dirty="0">
                <a:solidFill>
                  <a:srgbClr val="000000"/>
                </a:solidFill>
              </a:rPr>
              <a:t>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9" y="1404294"/>
            <a:ext cx="7454551" cy="466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20290" y="6388802"/>
            <a:ext cx="3805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755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Updated database of jets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76950" y="762456"/>
            <a:ext cx="37089" cy="58642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1"/>
          <p:cNvSpPr txBox="1">
            <a:spLocks/>
          </p:cNvSpPr>
          <p:nvPr/>
        </p:nvSpPr>
        <p:spPr>
          <a:xfrm>
            <a:off x="0" y="812775"/>
            <a:ext cx="61150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Initial</a:t>
            </a:r>
            <a:r>
              <a:rPr lang="en-US" dirty="0" smtClean="0"/>
              <a:t>: N = 8499</a:t>
            </a:r>
            <a:endParaRPr lang="sv-S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792" y="812775"/>
            <a:ext cx="60769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Updated</a:t>
            </a:r>
            <a:r>
              <a:rPr lang="en-US" dirty="0" smtClean="0"/>
              <a:t>: N </a:t>
            </a:r>
            <a:r>
              <a:rPr lang="en-US" dirty="0"/>
              <a:t>= </a:t>
            </a:r>
            <a:r>
              <a:rPr lang="en-US" dirty="0" smtClean="0"/>
              <a:t>9196</a:t>
            </a:r>
            <a:endParaRPr lang="sv-SE" dirty="0"/>
          </a:p>
          <a:p>
            <a:pPr marL="0" indent="0" algn="ctr">
              <a:buNone/>
            </a:pP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4" y="1746250"/>
            <a:ext cx="5403624" cy="3646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937" y="5320158"/>
            <a:ext cx="1749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" dirty="0">
                <a:solidFill>
                  <a:srgbClr val="000000"/>
                </a:solidFill>
              </a:rPr>
              <a:t>09/2015 - 04/2019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791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60" y="1833285"/>
            <a:ext cx="5526338" cy="3648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60620" y="5391720"/>
            <a:ext cx="15872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9/2015 - </a:t>
            </a:r>
            <a:r>
              <a:rPr lang="en-US" sz="1500" dirty="0" smtClean="0">
                <a:solidFill>
                  <a:srgbClr val="FF0000"/>
                </a:solidFill>
              </a:rPr>
              <a:t>9/2020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496216" y="4882101"/>
            <a:ext cx="298174" cy="832784"/>
          </a:xfrm>
          <a:prstGeom prst="straightConnector1">
            <a:avLst/>
          </a:prstGeom>
          <a:ln w="1905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115792" y="5702186"/>
            <a:ext cx="26404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~</a:t>
            </a:r>
            <a:r>
              <a:rPr lang="en-US" sz="1500" b="1" dirty="0" smtClean="0">
                <a:solidFill>
                  <a:srgbClr val="000000"/>
                </a:solidFill>
              </a:rPr>
              <a:t>300</a:t>
            </a:r>
            <a:r>
              <a:rPr lang="en-US" sz="1500" dirty="0" smtClean="0">
                <a:solidFill>
                  <a:srgbClr val="000000"/>
                </a:solidFill>
              </a:rPr>
              <a:t> close to the bow shock</a:t>
            </a:r>
            <a:endParaRPr lang="sv-SE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close to the bow shock jet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10577" y="5693134"/>
            <a:ext cx="322028" cy="258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14552" y="3798073"/>
            <a:ext cx="322028" cy="258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44315" y="2982694"/>
            <a:ext cx="322028" cy="258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049615" y="2424190"/>
            <a:ext cx="322028" cy="258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Correlation Results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0867" y="1566355"/>
                <a:ext cx="17203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:[−0.61 , −0.45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67" y="1566355"/>
                <a:ext cx="1720343" cy="276999"/>
              </a:xfrm>
              <a:prstGeom prst="rect">
                <a:avLst/>
              </a:prstGeom>
              <a:blipFill>
                <a:blip r:embed="rId2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2203050" y="1752859"/>
            <a:ext cx="127799" cy="334434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62529" y="1566356"/>
                <a:ext cx="14895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:[0.39 , 0.56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529" y="1566356"/>
                <a:ext cx="1489510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10243384" y="1741379"/>
            <a:ext cx="127800" cy="348906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99868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2493" y="90784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“Ripples”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4829" y="92596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“SLAMS”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107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=310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107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3" y="2769827"/>
            <a:ext cx="4745745" cy="3744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10" y="1988892"/>
            <a:ext cx="4233406" cy="785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05" y="2774606"/>
            <a:ext cx="4773177" cy="3744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19" y="1983977"/>
            <a:ext cx="4237018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Good indication that </a:t>
            </a:r>
            <a:r>
              <a:rPr lang="en-US" dirty="0" smtClean="0">
                <a:solidFill>
                  <a:srgbClr val="FF0000"/>
                </a:solidFill>
              </a:rPr>
              <a:t>existent mechanism are at least partially responsible </a:t>
            </a:r>
            <a:r>
              <a:rPr lang="en-US" dirty="0" smtClean="0"/>
              <a:t>for what we see.</a:t>
            </a:r>
          </a:p>
          <a:p>
            <a:pPr marL="0" indent="0">
              <a:buNone/>
            </a:pPr>
            <a:r>
              <a:rPr lang="en-US" u="sng" dirty="0" smtClean="0"/>
              <a:t>Quite a few things to be done: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rgbClr val="FF3B3B"/>
                </a:solidFill>
              </a:rPr>
              <a:t>class specific correlations</a:t>
            </a:r>
            <a:r>
              <a:rPr lang="en-US" dirty="0" smtClean="0"/>
              <a:t> close to the bow shock.</a:t>
            </a:r>
            <a:endParaRPr lang="el-GR" dirty="0" smtClean="0"/>
          </a:p>
          <a:p>
            <a:pPr lvl="1"/>
            <a:r>
              <a:rPr lang="en-US" dirty="0" smtClean="0"/>
              <a:t>Check </a:t>
            </a:r>
            <a:r>
              <a:rPr lang="en-US" dirty="0" smtClean="0">
                <a:solidFill>
                  <a:srgbClr val="FF0000"/>
                </a:solidFill>
              </a:rPr>
              <a:t>burst data availability</a:t>
            </a:r>
            <a:r>
              <a:rPr lang="en-US" dirty="0" smtClean="0"/>
              <a:t> and see if this provides new insight.</a:t>
            </a:r>
          </a:p>
          <a:p>
            <a:pPr lvl="1"/>
            <a:r>
              <a:rPr lang="en-US" dirty="0" smtClean="0"/>
              <a:t>Check</a:t>
            </a:r>
            <a:r>
              <a:rPr lang="en-US" dirty="0" smtClean="0">
                <a:solidFill>
                  <a:srgbClr val="FF0000"/>
                </a:solidFill>
              </a:rPr>
              <a:t> other tools </a:t>
            </a:r>
            <a:r>
              <a:rPr lang="en-US" dirty="0" smtClean="0"/>
              <a:t>of connecting mechanisms (time series analysis, mutual information (MI), prediction power scores (PPS), machine learning (ML), analytical prediction etc.) </a:t>
            </a:r>
            <a:endParaRPr lang="en-US" dirty="0"/>
          </a:p>
          <a:p>
            <a:pPr lvl="1"/>
            <a:r>
              <a:rPr lang="en-US" dirty="0" smtClean="0"/>
              <a:t>Quantification of </a:t>
            </a:r>
            <a:r>
              <a:rPr lang="en-US" dirty="0" smtClean="0">
                <a:solidFill>
                  <a:srgbClr val="FF0000"/>
                </a:solidFill>
              </a:rPr>
              <a:t>other possible mechanisms </a:t>
            </a:r>
            <a:r>
              <a:rPr lang="en-US" dirty="0" smtClean="0"/>
              <a:t>(e.g. reconnection “</a:t>
            </a:r>
            <a:r>
              <a:rPr lang="en-US" dirty="0" err="1" smtClean="0"/>
              <a:t>plasmoids</a:t>
            </a:r>
            <a:r>
              <a:rPr lang="en-US" dirty="0" smtClean="0"/>
              <a:t>”, </a:t>
            </a:r>
            <a:r>
              <a:rPr lang="en-US" dirty="0" err="1" smtClean="0"/>
              <a:t>Preisser</a:t>
            </a:r>
            <a:r>
              <a:rPr lang="en-US" dirty="0" smtClean="0"/>
              <a:t> et. al. </a:t>
            </a:r>
            <a:r>
              <a:rPr lang="en-US" dirty="0"/>
              <a:t>2020 | </a:t>
            </a:r>
            <a:r>
              <a:rPr lang="en-US" dirty="0" err="1" smtClean="0"/>
              <a:t>ApJL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Inspect for </a:t>
            </a:r>
            <a:r>
              <a:rPr lang="en-US" dirty="0" smtClean="0">
                <a:solidFill>
                  <a:srgbClr val="FF3B3B"/>
                </a:solidFill>
              </a:rPr>
              <a:t>statistical artifacts </a:t>
            </a:r>
            <a:r>
              <a:rPr lang="en-US" dirty="0" smtClean="0"/>
              <a:t>(e.g. </a:t>
            </a:r>
            <a:r>
              <a:rPr lang="en-US" dirty="0"/>
              <a:t>p</a:t>
            </a:r>
            <a:r>
              <a:rPr lang="en-US" dirty="0" smtClean="0"/>
              <a:t>artial shock crossings, foreshock, other irregularities etc.)</a:t>
            </a:r>
          </a:p>
          <a:p>
            <a:pPr marL="0" indent="0">
              <a:buNone/>
            </a:pPr>
            <a:r>
              <a:rPr lang="en-US" u="sng" dirty="0" smtClean="0"/>
              <a:t>Other </a:t>
            </a:r>
            <a:r>
              <a:rPr lang="en-US" u="sng" smtClean="0"/>
              <a:t>ongoing projects </a:t>
            </a:r>
            <a:r>
              <a:rPr lang="en-US" u="sng" dirty="0" smtClean="0"/>
              <a:t>with jets</a:t>
            </a:r>
            <a:r>
              <a:rPr lang="en-US" dirty="0" smtClean="0"/>
              <a:t> : Interaction of jets with ambient plasma in the magnetosheath.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29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Background </a:t>
            </a:r>
            <a:r>
              <a:rPr lang="en-US" dirty="0"/>
              <a:t>– </a:t>
            </a:r>
            <a:r>
              <a:rPr lang="en-US" dirty="0" smtClean="0"/>
              <a:t>Fully automated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Magnetosheath 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87" y="1042702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Background </a:t>
            </a:r>
            <a:r>
              <a:rPr lang="en-US" dirty="0"/>
              <a:t>– </a:t>
            </a:r>
            <a:r>
              <a:rPr lang="en-US" dirty="0" smtClean="0"/>
              <a:t>Manual Addition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</p:spTree>
    <p:extLst>
      <p:ext uri="{BB962C8B-B14F-4D97-AF65-F5344CB8AC3E}">
        <p14:creationId xmlns:p14="http://schemas.microsoft.com/office/powerpoint/2010/main" val="40541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SLAMS Penetration example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54"/>
            <a:ext cx="8620931" cy="5583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2391" y="1432284"/>
            <a:ext cx="200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S/C 1 (SW)</a:t>
            </a:r>
          </a:p>
          <a:p>
            <a:r>
              <a:rPr lang="sv-SE" sz="2400" dirty="0" smtClean="0">
                <a:solidFill>
                  <a:srgbClr val="0000FF"/>
                </a:solidFill>
                <a:latin typeface="Calibri" panose="020F0502020204030204"/>
              </a:rPr>
              <a:t>S/C 4 (</a:t>
            </a:r>
            <a:r>
              <a:rPr lang="sv-SE" sz="2400" dirty="0" err="1" smtClean="0">
                <a:solidFill>
                  <a:srgbClr val="0000FF"/>
                </a:solidFill>
                <a:latin typeface="Calibri" panose="020F0502020204030204"/>
              </a:rPr>
              <a:t>MSh</a:t>
            </a:r>
            <a:r>
              <a:rPr lang="sv-SE" sz="2400" dirty="0" smtClean="0">
                <a:solidFill>
                  <a:srgbClr val="0000FF"/>
                </a:solidFill>
                <a:latin typeface="Calibri" panose="020F0502020204030204"/>
              </a:rPr>
              <a:t>)</a:t>
            </a:r>
            <a:endParaRPr lang="sv-SE" sz="24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8615" y="1284292"/>
            <a:ext cx="2715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>
                <a:solidFill>
                  <a:srgbClr val="0000FF"/>
                </a:solidFill>
                <a:latin typeface="Calibri" panose="020F0502020204030204"/>
              </a:rPr>
              <a:t>plot</a:t>
            </a:r>
            <a:r>
              <a:rPr lang="sv-SE" sz="2400" dirty="0">
                <a:solidFill>
                  <a:srgbClr val="0000FF"/>
                </a:solidFill>
                <a:latin typeface="Calibri" panose="020F0502020204030204"/>
              </a:rPr>
              <a:t>(B</a:t>
            </a:r>
            <a:r>
              <a:rPr lang="sv-SE" sz="2400" baseline="-25000" dirty="0">
                <a:solidFill>
                  <a:srgbClr val="0000FF"/>
                </a:solidFill>
                <a:latin typeface="Calibri" panose="020F0502020204030204"/>
              </a:rPr>
              <a:t>4</a:t>
            </a:r>
            <a:r>
              <a:rPr lang="sv-SE" sz="2400" dirty="0">
                <a:solidFill>
                  <a:srgbClr val="0000FF"/>
                </a:solidFill>
                <a:latin typeface="Calibri" panose="020F0502020204030204"/>
              </a:rPr>
              <a:t>(t))</a:t>
            </a:r>
          </a:p>
          <a:p>
            <a:endParaRPr lang="sv-SE" sz="24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plot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sv-SE" sz="2400" baseline="-25000" dirty="0" smtClean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b 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t - </a:t>
            </a:r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g 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))</a:t>
            </a:r>
          </a:p>
          <a:p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a 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= 3.0</a:t>
            </a:r>
          </a:p>
          <a:p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b 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= 1.7</a:t>
            </a:r>
          </a:p>
          <a:p>
            <a:r>
              <a:rPr lang="sv-SE" sz="2400" i="1" dirty="0">
                <a:solidFill>
                  <a:prstClr val="black"/>
                </a:solidFill>
                <a:latin typeface="Symbol" panose="05050102010706020507" pitchFamily="18" charset="2"/>
              </a:rPr>
              <a:t>g</a:t>
            </a:r>
            <a:r>
              <a:rPr lang="sv-SE" sz="2400" i="1" dirty="0" smtClean="0">
                <a:solidFill>
                  <a:prstClr val="black"/>
                </a:solidFill>
                <a:latin typeface="Symbol" panose="05050102010706020507" pitchFamily="18" charset="2"/>
              </a:rPr>
              <a:t> </a:t>
            </a:r>
            <a:r>
              <a:rPr lang="sv-SE" sz="24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7 s</a:t>
            </a:r>
            <a:endParaRPr lang="sv-SE" sz="24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sv-SE" sz="24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8254" y="6402920"/>
            <a:ext cx="1802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smtClean="0">
                <a:solidFill>
                  <a:srgbClr val="000000"/>
                </a:solidFill>
              </a:rPr>
              <a:t>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2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40948"/>
          </a:xfrm>
        </p:spPr>
        <p:txBody>
          <a:bodyPr/>
          <a:lstStyle/>
          <a:p>
            <a:pPr algn="ctr"/>
            <a:r>
              <a:rPr lang="en-US" dirty="0" smtClean="0"/>
              <a:t>How SLAMS get compressed ?</a:t>
            </a:r>
            <a:endParaRPr lang="sv-S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989320" y="860856"/>
            <a:ext cx="0" cy="574243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7" name="Oval 36"/>
          <p:cNvSpPr/>
          <p:nvPr/>
        </p:nvSpPr>
        <p:spPr>
          <a:xfrm>
            <a:off x="2304288" y="1332246"/>
            <a:ext cx="1307592" cy="130759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3858768" y="1853454"/>
            <a:ext cx="1463040" cy="301752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58768" y="2045482"/>
            <a:ext cx="66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SW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711698" y="1332246"/>
            <a:ext cx="472439" cy="130759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7431026" y="1853454"/>
            <a:ext cx="667512" cy="301752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31026" y="2045482"/>
            <a:ext cx="93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MSh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04288" y="939054"/>
            <a:ext cx="130759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arrow" w="lg" len="lg"/>
            <a:tailEnd type="arrow" w="lg" len="lg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624328" y="443153"/>
            <a:ext cx="66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t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80168" y="1139476"/>
            <a:ext cx="55095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arrow" w="lg" len="lg"/>
            <a:tailEnd type="arrow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745331" y="675105"/>
            <a:ext cx="66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t</a:t>
            </a:r>
          </a:p>
        </p:txBody>
      </p:sp>
      <p:sp>
        <p:nvSpPr>
          <p:cNvPr id="47" name="Oval 46"/>
          <p:cNvSpPr/>
          <p:nvPr/>
        </p:nvSpPr>
        <p:spPr>
          <a:xfrm>
            <a:off x="2304288" y="4139966"/>
            <a:ext cx="1307592" cy="130759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3858768" y="4661174"/>
            <a:ext cx="970736" cy="274123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58767" y="4853202"/>
            <a:ext cx="91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SLAMS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05599" y="4139966"/>
            <a:ext cx="1040473" cy="1307592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7898893" y="4625439"/>
            <a:ext cx="667512" cy="301752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98893" y="4817467"/>
            <a:ext cx="93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MSh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699504" y="3922129"/>
            <a:ext cx="1065278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arrow" w="lg" len="lg"/>
            <a:tailEnd type="arrow" w="lg" len="lg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699503" y="3447248"/>
            <a:ext cx="166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SLAMS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86998" y="6032880"/>
            <a:ext cx="452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SLAMS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sv-SE" sz="2400" dirty="0" err="1" smtClean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 err="1" smtClean="0">
                <a:solidFill>
                  <a:prstClr val="black"/>
                </a:solidFill>
                <a:latin typeface="Calibri" panose="020F0502020204030204"/>
              </a:rPr>
              <a:t>SW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/1.7 = 0.6</a:t>
            </a:r>
            <a:r>
              <a:rPr lang="sv-SE" sz="2400" dirty="0">
                <a:solidFill>
                  <a:prstClr val="black"/>
                </a:solidFill>
                <a:latin typeface="Calibri" panose="020F0502020204030204"/>
              </a:rPr>
              <a:t>v</a:t>
            </a:r>
            <a:r>
              <a:rPr lang="sv-SE" sz="2400" baseline="-25000" dirty="0">
                <a:solidFill>
                  <a:prstClr val="black"/>
                </a:solidFill>
                <a:latin typeface="Calibri" panose="020F0502020204030204"/>
              </a:rPr>
              <a:t>SW</a:t>
            </a:r>
            <a:r>
              <a:rPr lang="sv-SE" sz="24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sv-SE" sz="2400" baseline="-250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94103" y="292674"/>
            <a:ext cx="169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24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685416"/>
              </p:ext>
            </p:extLst>
          </p:nvPr>
        </p:nvGraphicFramePr>
        <p:xfrm>
          <a:off x="9785116" y="2153435"/>
          <a:ext cx="2060058" cy="1940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876240" imgH="825480" progId="Equation.DSMT4">
                  <p:embed/>
                </p:oleObj>
              </mc:Choice>
              <mc:Fallback>
                <p:oleObj name="Equation" r:id="rId4" imgW="876240" imgH="825480" progId="Equation.DSMT4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5116" y="2153435"/>
                        <a:ext cx="2060058" cy="1940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-68254" y="6402920"/>
            <a:ext cx="1802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smtClean="0">
                <a:solidFill>
                  <a:srgbClr val="000000"/>
                </a:solidFill>
              </a:rPr>
              <a:t>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0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66560" y="1147346"/>
            <a:ext cx="521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”Found ~9 times more often behind the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bow shock”</a:t>
            </a:r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" y="1470511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56676" y="3538804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35956" y="3009501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1" t="-1149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966" t="-1149" r="-96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Rectangle 48"/>
          <p:cNvSpPr/>
          <p:nvPr/>
        </p:nvSpPr>
        <p:spPr>
          <a:xfrm>
            <a:off x="7955390" y="1847741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49"/>
          <p:cNvSpPr/>
          <p:nvPr/>
        </p:nvSpPr>
        <p:spPr>
          <a:xfrm>
            <a:off x="9220522" y="1847579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80026" y="3380000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99426" y="3734593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5581" y="6393025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00000"/>
                </a:solidFill>
              </a:rPr>
              <a:t>L. B. Wilson (2016) </a:t>
            </a:r>
            <a:r>
              <a:rPr lang="sv-SE" sz="1100" dirty="0" smtClean="0">
                <a:solidFill>
                  <a:srgbClr val="000000"/>
                </a:solidFill>
              </a:rPr>
              <a:t>| </a:t>
            </a:r>
            <a:r>
              <a:rPr lang="sv-SE" sz="1100" dirty="0" err="1" smtClean="0">
                <a:solidFill>
                  <a:srgbClr val="000000"/>
                </a:solidFill>
              </a:rPr>
              <a:t>Geophysical</a:t>
            </a:r>
            <a:r>
              <a:rPr lang="sv-SE" sz="1100" dirty="0" smtClean="0">
                <a:solidFill>
                  <a:srgbClr val="000000"/>
                </a:solidFill>
              </a:rPr>
              <a:t> </a:t>
            </a:r>
            <a:r>
              <a:rPr lang="sv-SE" sz="1100" dirty="0" err="1">
                <a:solidFill>
                  <a:srgbClr val="000000"/>
                </a:solidFill>
              </a:rPr>
              <a:t>Monograph</a:t>
            </a:r>
            <a:r>
              <a:rPr lang="sv-SE" sz="1100" dirty="0">
                <a:solidFill>
                  <a:srgbClr val="000000"/>
                </a:solidFill>
              </a:rPr>
              <a:t>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0" y="2434228"/>
            <a:ext cx="3163813" cy="40185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782069" y="6383575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, et al. (2019)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232962"/>
            <a:ext cx="3988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 </a:t>
            </a:r>
            <a:endParaRPr lang="el-GR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Karlsson,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Multispacecraft</a:t>
            </a:r>
            <a:r>
              <a:rPr lang="en-US" dirty="0" smtClean="0"/>
              <a:t> Classification using Cluster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3656" y="2201814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</a:t>
            </a:r>
            <a:r>
              <a:rPr lang="en-US" sz="1600" dirty="0" smtClean="0">
                <a:solidFill>
                  <a:srgbClr val="000000"/>
                </a:solidFill>
              </a:rPr>
              <a:t>Field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 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923656" y="2754017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</a:t>
            </a:r>
            <a:r>
              <a:rPr lang="en-US" sz="1600" dirty="0" smtClean="0">
                <a:solidFill>
                  <a:srgbClr val="000000"/>
                </a:solidFill>
              </a:rPr>
              <a:t>Field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 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1923657" y="3201482"/>
            <a:ext cx="1574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r>
              <a:rPr lang="en-US" sz="1600" dirty="0" smtClean="0">
                <a:solidFill>
                  <a:srgbClr val="000000"/>
                </a:solidFill>
              </a:rPr>
              <a:t>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5372" y="3959706"/>
            <a:ext cx="1451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r>
              <a:rPr lang="el-GR" sz="1600" dirty="0" smtClean="0">
                <a:solidFill>
                  <a:srgbClr val="000000"/>
                </a:solidFill>
              </a:rPr>
              <a:t>(</a:t>
            </a:r>
            <a:r>
              <a:rPr lang="en-US" sz="1600" dirty="0" smtClean="0">
                <a:solidFill>
                  <a:srgbClr val="000000"/>
                </a:solidFill>
              </a:rPr>
              <a:t>Q)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5606" y="450571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5606" y="505791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Flux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35606" y="562241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Theta </a:t>
            </a:r>
            <a:r>
              <a:rPr lang="en-US" sz="1600" dirty="0" err="1" smtClean="0">
                <a:solidFill>
                  <a:srgbClr val="000000"/>
                </a:solidFill>
              </a:rPr>
              <a:t>Bn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88817" y="984823"/>
            <a:ext cx="2044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Spectrum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Magnetosheath (eV)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825873" y="1569598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Spectrum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Solar Wind (eV)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50" y="659264"/>
            <a:ext cx="4530500" cy="58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8056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smtClean="0">
                <a:solidFill>
                  <a:srgbClr val="FFC000"/>
                </a:solidFill>
              </a:rPr>
              <a:t>Encapsulated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Categories of Jets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7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  <a:blipFill>
                <a:blip r:embed="rId8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</a:t>
                </a:r>
                <a:r>
                  <a:rPr lang="sv-SE" sz="1600" dirty="0" smtClean="0">
                    <a:solidFill>
                      <a:srgbClr val="00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  <a:blipFill>
                <a:blip r:embed="rId9"/>
                <a:stretch>
                  <a:fillRect l="-1031" t="-3125" b="-125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-like MSH plasma enclosed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  <a:blipFill>
                <a:blip r:embed="rId10"/>
                <a:stretch>
                  <a:fillRect l="-1031" t="-2190" b="-87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</a:t>
            </a:r>
            <a:r>
              <a:rPr lang="en-US" sz="1100" dirty="0" smtClean="0">
                <a:solidFill>
                  <a:srgbClr val="000000"/>
                </a:solidFill>
              </a:rPr>
              <a:t>T., </a:t>
            </a:r>
            <a:r>
              <a:rPr lang="en-US" sz="1100" dirty="0">
                <a:solidFill>
                  <a:srgbClr val="000000"/>
                </a:solidFill>
              </a:rPr>
              <a:t>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1424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Connecting to existent mechanisms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86980" y="857250"/>
            <a:ext cx="18039" cy="556629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48494" y="107141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Bow shock </a:t>
            </a:r>
            <a:r>
              <a:rPr lang="en-US" u="sng" dirty="0">
                <a:solidFill>
                  <a:srgbClr val="000000"/>
                </a:solidFill>
              </a:rPr>
              <a:t>r</a:t>
            </a:r>
            <a:r>
              <a:rPr lang="en-US" u="sng" dirty="0" smtClean="0">
                <a:solidFill>
                  <a:srgbClr val="000000"/>
                </a:solidFill>
              </a:rPr>
              <a:t>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2643" y="107141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</a:t>
            </a:r>
            <a:r>
              <a:rPr lang="en-US" u="sng" dirty="0" smtClean="0">
                <a:solidFill>
                  <a:srgbClr val="000000"/>
                </a:solidFill>
              </a:rPr>
              <a:t>penetration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5" y="1562376"/>
            <a:ext cx="3865922" cy="36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71620" y="6423549"/>
            <a:ext cx="3220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(2009,2012), Karlsson et al. (2015)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00374" y="6379483"/>
            <a:ext cx="42627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Qpar</a:t>
            </a:r>
            <a:r>
              <a:rPr lang="en-US" sz="1100" dirty="0" smtClean="0">
                <a:solidFill>
                  <a:srgbClr val="000000"/>
                </a:solidFill>
              </a:rPr>
              <a:t> :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 | </a:t>
            </a:r>
            <a:r>
              <a:rPr lang="en-US" sz="1100" dirty="0" err="1" smtClean="0">
                <a:solidFill>
                  <a:srgbClr val="000000"/>
                </a:solidFill>
              </a:rPr>
              <a:t>Qperp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: </a:t>
            </a:r>
            <a:r>
              <a:rPr lang="en-US" sz="1100" dirty="0" err="1" smtClean="0">
                <a:solidFill>
                  <a:srgbClr val="000000"/>
                </a:solidFill>
              </a:rPr>
              <a:t>Johlander</a:t>
            </a:r>
            <a:r>
              <a:rPr lang="en-US" sz="1100" dirty="0" smtClean="0">
                <a:solidFill>
                  <a:srgbClr val="000000"/>
                </a:solidFill>
              </a:rPr>
              <a:t> et al. (2016)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Faster flow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Less heated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)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blipFill>
                <a:blip r:embed="rId4"/>
                <a:stretch>
                  <a:fillRect l="-1347" t="-9836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Steepened wave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Density enhancement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  <a:blipFill>
                <a:blip r:embed="rId5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6544998" y="2301144"/>
            <a:ext cx="4646434" cy="2406322"/>
            <a:chOff x="6629400" y="1838863"/>
            <a:chExt cx="4348920" cy="2191896"/>
          </a:xfrm>
        </p:grpSpPr>
        <p:grpSp>
          <p:nvGrpSpPr>
            <p:cNvPr id="37" name="Group 36"/>
            <p:cNvGrpSpPr/>
            <p:nvPr/>
          </p:nvGrpSpPr>
          <p:grpSpPr>
            <a:xfrm>
              <a:off x="6629400" y="1838863"/>
              <a:ext cx="3975100" cy="2191896"/>
              <a:chOff x="6629400" y="1838863"/>
              <a:chExt cx="3975100" cy="219189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072438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158817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629400" y="32639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8072438" y="2413000"/>
                <a:ext cx="1086379" cy="850900"/>
              </a:xfrm>
              <a:prstGeom prst="line">
                <a:avLst/>
              </a:prstGeom>
              <a:ln w="38100">
                <a:solidFill>
                  <a:srgbClr val="FF3B3B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139767" y="24130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0604500" y="228219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BS</a:t>
              </a:r>
              <a:endParaRPr lang="sv-SE" sz="1100" dirty="0">
                <a:solidFill>
                  <a:srgbClr val="FF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175039" y="267779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515477" y="225234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43" idx="4"/>
            </p:cNvCxnSpPr>
            <p:nvPr/>
          </p:nvCxnSpPr>
          <p:spPr>
            <a:xfrm>
              <a:off x="8615627" y="2999102"/>
              <a:ext cx="0" cy="5357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4"/>
            </p:cNvCxnSpPr>
            <p:nvPr/>
          </p:nvCxnSpPr>
          <p:spPr>
            <a:xfrm>
              <a:off x="9956065" y="2573652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280599" y="3270036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275191" y="3257834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6606" y="3119300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30019" y="2517363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82643" y="1955184"/>
              <a:ext cx="14718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Embedded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84070" y="1956523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Fast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1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 SLAMS go through the Shock ? 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1206848"/>
            <a:ext cx="8020350" cy="518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221" r="8094" b="48363"/>
          <a:stretch/>
        </p:blipFill>
        <p:spPr>
          <a:xfrm>
            <a:off x="8139620" y="3848431"/>
            <a:ext cx="3364628" cy="24132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39548" y="4528268"/>
            <a:ext cx="1204622" cy="56454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68254" y="6402920"/>
            <a:ext cx="1802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smtClean="0">
                <a:solidFill>
                  <a:srgbClr val="000000"/>
                </a:solidFill>
              </a:rPr>
              <a:t>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Recent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974</Words>
  <Application>Microsoft Office PowerPoint</Application>
  <PresentationFormat>Widescreen</PresentationFormat>
  <Paragraphs>147</Paragraphs>
  <Slides>22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Symbol</vt:lpstr>
      <vt:lpstr>Wingdings</vt:lpstr>
      <vt:lpstr>KU Leuven</vt:lpstr>
      <vt:lpstr>Equation</vt:lpstr>
      <vt:lpstr>Magnetosheath Jets Close to the Bow Shock | Generation Scenarios using MMS  Savvas Raptis  Division of Space and Plasma Physics, KTH Royal Institute of Technology, Sweden   Collisionless Shocks | mini-GEM 2021 20/01/2021</vt:lpstr>
      <vt:lpstr>Introduction – Magnetosheath Jets</vt:lpstr>
      <vt:lpstr>Motivation – Main Subcategories</vt:lpstr>
      <vt:lpstr>Classification Procedure in progress</vt:lpstr>
      <vt:lpstr>Multispacecraft Classification using Cluster</vt:lpstr>
      <vt:lpstr>Main Categories of Jets</vt:lpstr>
      <vt:lpstr>Connecting to existent mechanisms</vt:lpstr>
      <vt:lpstr>Can SLAMS go through the Shock ? </vt:lpstr>
      <vt:lpstr>PowerPoint Presentation</vt:lpstr>
      <vt:lpstr>Current main results (1)</vt:lpstr>
      <vt:lpstr>Current main results (2)</vt:lpstr>
      <vt:lpstr>PowerPoint Presentation</vt:lpstr>
      <vt:lpstr>Ongoing work – Approaching the shock</vt:lpstr>
      <vt:lpstr>Updated database of jets</vt:lpstr>
      <vt:lpstr>Example: close to the bow shock jet</vt:lpstr>
      <vt:lpstr>Ongoing Correlation Results</vt:lpstr>
      <vt:lpstr>Summary &amp; Conclusion</vt:lpstr>
      <vt:lpstr>PowerPoint Presentation</vt:lpstr>
      <vt:lpstr>Background – Fully automated</vt:lpstr>
      <vt:lpstr>Background – Manual Addition</vt:lpstr>
      <vt:lpstr>SLAMS Penetration example</vt:lpstr>
      <vt:lpstr>How SLAMS get compressed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2021-01-20T23:14:29Z</dcterms:modified>
</cp:coreProperties>
</file>